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352" r:id="rId3"/>
    <p:sldId id="354" r:id="rId4"/>
    <p:sldId id="355" r:id="rId5"/>
    <p:sldId id="356" r:id="rId6"/>
    <p:sldId id="357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  <p:sldId id="366" r:id="rId16"/>
    <p:sldId id="368" r:id="rId17"/>
    <p:sldId id="367" r:id="rId18"/>
    <p:sldId id="369" r:id="rId19"/>
    <p:sldId id="371" r:id="rId20"/>
    <p:sldId id="373" r:id="rId21"/>
    <p:sldId id="370" r:id="rId22"/>
    <p:sldId id="385" r:id="rId23"/>
    <p:sldId id="372" r:id="rId24"/>
    <p:sldId id="374" r:id="rId25"/>
    <p:sldId id="375" r:id="rId26"/>
    <p:sldId id="376" r:id="rId27"/>
    <p:sldId id="353" r:id="rId28"/>
    <p:sldId id="377" r:id="rId29"/>
    <p:sldId id="378" r:id="rId30"/>
    <p:sldId id="379" r:id="rId31"/>
    <p:sldId id="381" r:id="rId32"/>
    <p:sldId id="383" r:id="rId33"/>
    <p:sldId id="382" r:id="rId34"/>
    <p:sldId id="380" r:id="rId35"/>
    <p:sldId id="384" r:id="rId36"/>
    <p:sldId id="388" r:id="rId37"/>
    <p:sldId id="390" r:id="rId38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TH Sarabun New" panose="020B0500040200020003" pitchFamily="34" charset="-34"/>
      <p:regular r:id="rId47"/>
      <p:bold r:id="rId48"/>
      <p:italic r:id="rId49"/>
      <p:boldItalic r:id="rId5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3D9E53-4820-4A6D-B844-0A063FE2AFBB}">
          <p14:sldIdLst>
            <p14:sldId id="256"/>
            <p14:sldId id="352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8"/>
            <p14:sldId id="367"/>
            <p14:sldId id="369"/>
            <p14:sldId id="371"/>
            <p14:sldId id="373"/>
            <p14:sldId id="370"/>
            <p14:sldId id="385"/>
            <p14:sldId id="372"/>
            <p14:sldId id="374"/>
            <p14:sldId id="375"/>
            <p14:sldId id="376"/>
            <p14:sldId id="353"/>
            <p14:sldId id="377"/>
            <p14:sldId id="378"/>
            <p14:sldId id="379"/>
            <p14:sldId id="381"/>
            <p14:sldId id="383"/>
            <p14:sldId id="382"/>
            <p14:sldId id="380"/>
            <p14:sldId id="384"/>
            <p14:sldId id="388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  <a:srgbClr val="FFFFFF"/>
    <a:srgbClr val="FF9201"/>
    <a:srgbClr val="37FF01"/>
    <a:srgbClr val="000CF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5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805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690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089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935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025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15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888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7290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775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C0DC23-9D4B-444B-B3D0-42C092592B46}" type="datetimeFigureOut">
              <a:rPr lang="th-TH" smtClean="0"/>
              <a:t>06/02/66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4D81356-589F-46BD-B505-1FD2006F2633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0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4398-C9F6-EB2B-596A-E50977561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790879"/>
            <a:ext cx="9231410" cy="356300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OOP &amp; data struct</a:t>
            </a: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b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en-US" sz="6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5. Polymorphism &amp; abstraction</a:t>
            </a:r>
            <a:endParaRPr lang="th-TH" sz="6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BBF36-4575-AE23-FB9B-D448A265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5174313"/>
            <a:ext cx="7132335" cy="72115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By Somsin Thongkrairat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97381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813C-8652-65F5-7107-F160B6CAE9A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6179" y="-65314"/>
            <a:ext cx="10058400" cy="924962"/>
          </a:xfrm>
        </p:spPr>
        <p:txBody>
          <a:bodyPr/>
          <a:lstStyle/>
          <a:p>
            <a:r>
              <a:rPr lang="en-US" dirty="0"/>
              <a:t>No except for method in class</a:t>
            </a:r>
            <a:endParaRPr lang="th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657A4-CF78-3F85-7DF2-43D2248DB5E1}"/>
              </a:ext>
            </a:extLst>
          </p:cNvPr>
          <p:cNvSpPr txBox="1"/>
          <p:nvPr/>
        </p:nvSpPr>
        <p:spPr>
          <a:xfrm>
            <a:off x="146179" y="952953"/>
            <a:ext cx="7748861" cy="56938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real </a:t>
            </a:r>
            <a:r>
              <a:rPr lang="en-US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psudo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"winner price is 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"000000"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th-TH" sz="1600" dirty="0"/>
          </a:p>
        </p:txBody>
      </p:sp>
      <p:pic>
        <p:nvPicPr>
          <p:cNvPr id="8194" name="Picture 2" descr="Odd number wins the Thai lotto | Thaiger">
            <a:extLst>
              <a:ext uri="{FF2B5EF4-FFF2-40B4-BE49-F238E27FC236}">
                <a16:creationId xmlns:a16="http://schemas.microsoft.com/office/drawing/2014/main" id="{73F84BF7-A7E0-0D1D-F38E-CCEDF7558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049" y="284519"/>
            <a:ext cx="3579845" cy="1715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2CCCBF-BFE3-AB43-8C10-515EC9B1D6E3}"/>
              </a:ext>
            </a:extLst>
          </p:cNvPr>
          <p:cNvSpPr txBox="1"/>
          <p:nvPr/>
        </p:nvSpPr>
        <p:spPr>
          <a:xfrm>
            <a:off x="8375447" y="3235782"/>
            <a:ext cx="3257047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6D825-ADAE-5542-9E5D-FA09914F4722}"/>
              </a:ext>
            </a:extLst>
          </p:cNvPr>
          <p:cNvSpPr txBox="1"/>
          <p:nvPr/>
        </p:nvSpPr>
        <p:spPr>
          <a:xfrm>
            <a:off x="8375447" y="4848837"/>
            <a:ext cx="31053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Result :</a:t>
            </a:r>
          </a:p>
          <a:p>
            <a:r>
              <a:rPr lang="en-US" sz="3200" b="1" dirty="0"/>
              <a:t>winner price is 882455</a:t>
            </a:r>
            <a:endParaRPr lang="th-TH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B9603-3B1F-111B-1433-C984ED072519}"/>
              </a:ext>
            </a:extLst>
          </p:cNvPr>
          <p:cNvSpPr txBox="1"/>
          <p:nvPr/>
        </p:nvSpPr>
        <p:spPr>
          <a:xfrm>
            <a:off x="8375447" y="2397198"/>
            <a:ext cx="10326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Code :</a:t>
            </a:r>
            <a:endParaRPr lang="th-TH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92DA7-9D14-0960-AC1C-F012D77783CB}"/>
              </a:ext>
            </a:extLst>
          </p:cNvPr>
          <p:cNvSpPr txBox="1"/>
          <p:nvPr/>
        </p:nvSpPr>
        <p:spPr>
          <a:xfrm>
            <a:off x="10641014" y="6488668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5_4_lotto.cpp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33423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1C3A60-F524-50A8-DFFB-930B9B698038}"/>
              </a:ext>
            </a:extLst>
          </p:cNvPr>
          <p:cNvSpPr txBox="1"/>
          <p:nvPr/>
        </p:nvSpPr>
        <p:spPr>
          <a:xfrm>
            <a:off x="55927" y="260615"/>
            <a:ext cx="12080145" cy="60016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()%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3992845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467FB6-3EDC-B725-E3AB-C6E06E384778}"/>
              </a:ext>
            </a:extLst>
          </p:cNvPr>
          <p:cNvSpPr txBox="1"/>
          <p:nvPr/>
        </p:nvSpPr>
        <p:spPr>
          <a:xfrm>
            <a:off x="1447802" y="2175775"/>
            <a:ext cx="3999451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lotto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 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2C41CC-D1D6-F768-A541-78C68CF0D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method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A9B793-0FBA-0FE0-2859-7E54AA0CF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748" y="1845734"/>
            <a:ext cx="4410931" cy="4023360"/>
          </a:xfrm>
        </p:spPr>
        <p:txBody>
          <a:bodyPr>
            <a:normAutofit/>
          </a:bodyPr>
          <a:lstStyle/>
          <a:p>
            <a:r>
              <a:rPr lang="en-US" sz="2800" dirty="0"/>
              <a:t>Result :</a:t>
            </a:r>
          </a:p>
          <a:p>
            <a:r>
              <a:rPr lang="en-US" sz="2800" dirty="0"/>
              <a:t>winner price is 174094</a:t>
            </a:r>
          </a:p>
          <a:p>
            <a:r>
              <a:rPr lang="en-US" sz="2800" dirty="0"/>
              <a:t>winner price is 882455</a:t>
            </a:r>
          </a:p>
          <a:p>
            <a:r>
              <a:rPr lang="en-US" sz="2800" dirty="0"/>
              <a:t>winner price is 171155</a:t>
            </a:r>
          </a:p>
          <a:p>
            <a:r>
              <a:rPr lang="en-US" sz="2800" dirty="0"/>
              <a:t>winner price is 761455</a:t>
            </a:r>
          </a:p>
          <a:p>
            <a:r>
              <a:rPr lang="en-US" sz="2800" dirty="0"/>
              <a:t>winner price is 221666</a:t>
            </a:r>
          </a:p>
          <a:p>
            <a:r>
              <a:rPr lang="en-US" sz="2800" dirty="0"/>
              <a:t>winner price is 761666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52815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8A2F-CF15-62E9-748F-ACA7EA54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 can call another overload inside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45D45-78C9-E7F2-0A18-48B3FF27AF1D}"/>
              </a:ext>
            </a:extLst>
          </p:cNvPr>
          <p:cNvSpPr txBox="1"/>
          <p:nvPr/>
        </p:nvSpPr>
        <p:spPr>
          <a:xfrm>
            <a:off x="128491" y="2032519"/>
            <a:ext cx="11935017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25665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A2BA02-CE3C-8FF3-36AB-680F18C39C2E}"/>
              </a:ext>
            </a:extLst>
          </p:cNvPr>
          <p:cNvSpPr txBox="1"/>
          <p:nvPr/>
        </p:nvSpPr>
        <p:spPr>
          <a:xfrm>
            <a:off x="446014" y="284334"/>
            <a:ext cx="11299971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2 digit random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sixth_digit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lock 3 digit random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fifth_digit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(sixth_digit &gt;=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winner_number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sixth_digit +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49BBB0-B023-CE3A-FCD1-ABFF00D98B9A}"/>
              </a:ext>
            </a:extLst>
          </p:cNvPr>
          <p:cNvSpPr txBox="1"/>
          <p:nvPr/>
        </p:nvSpPr>
        <p:spPr>
          <a:xfrm>
            <a:off x="446014" y="4588507"/>
            <a:ext cx="108204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void lotto::</a:t>
            </a:r>
            <a:r>
              <a:rPr lang="en-US" sz="2000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(int, int)' cannot be overloaded with 'void lotto::</a:t>
            </a:r>
            <a:r>
              <a:rPr lang="en-US" sz="2000" b="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random_number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(int, int)'</a:t>
            </a:r>
            <a:endParaRPr lang="th-TH" sz="20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A1719E-B6FF-F7B6-7221-8CFAEE3CB497}"/>
              </a:ext>
            </a:extLst>
          </p:cNvPr>
          <p:cNvSpPr txBox="1"/>
          <p:nvPr/>
        </p:nvSpPr>
        <p:spPr>
          <a:xfrm>
            <a:off x="446014" y="5363170"/>
            <a:ext cx="65197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Cannot overload same type parameter method</a:t>
            </a:r>
          </a:p>
          <a:p>
            <a:r>
              <a:rPr lang="th-TH" sz="3200" dirty="0"/>
              <a:t>ไม่สามารถ</a:t>
            </a:r>
            <a:r>
              <a:rPr lang="en-US" sz="3200" dirty="0"/>
              <a:t> overload </a:t>
            </a:r>
            <a:r>
              <a:rPr lang="th-TH" sz="3200" dirty="0"/>
              <a:t>ฟังก์ชันที่มี </a:t>
            </a:r>
            <a:r>
              <a:rPr lang="en-US" sz="3200" dirty="0"/>
              <a:t>parameter </a:t>
            </a:r>
            <a:r>
              <a:rPr lang="th-TH" sz="3200" dirty="0"/>
              <a:t>เหมือนกันได้</a:t>
            </a:r>
          </a:p>
        </p:txBody>
      </p:sp>
    </p:spTree>
    <p:extLst>
      <p:ext uri="{BB962C8B-B14F-4D97-AF65-F5344CB8AC3E}">
        <p14:creationId xmlns:p14="http://schemas.microsoft.com/office/powerpoint/2010/main" val="2008003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F1B1-06E7-B7A6-48FE-1168B28E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 &amp; Default initialization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5E248-53E4-E742-9E53-FAA7ED1A66E9}"/>
              </a:ext>
            </a:extLst>
          </p:cNvPr>
          <p:cNvSpPr txBox="1"/>
          <p:nvPr/>
        </p:nvSpPr>
        <p:spPr>
          <a:xfrm>
            <a:off x="10313635" y="6488668"/>
            <a:ext cx="1684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5_5_</a:t>
            </a:r>
            <a:r>
              <a:rPr lang="th-TH" dirty="0" err="1"/>
              <a:t>calculator</a:t>
            </a:r>
            <a:r>
              <a:rPr lang="th-TH" dirty="0"/>
              <a:t>_</a:t>
            </a:r>
            <a:r>
              <a:rPr lang="th-TH" dirty="0" err="1"/>
              <a:t>class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C7AB6-636B-CB1E-2460-9CABF2E08745}"/>
              </a:ext>
            </a:extLst>
          </p:cNvPr>
          <p:cNvSpPr txBox="1"/>
          <p:nvPr/>
        </p:nvSpPr>
        <p:spPr>
          <a:xfrm>
            <a:off x="1252757" y="1930067"/>
            <a:ext cx="9902923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result is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909AAD-7B55-D7AC-86E6-8050CEAA0B37}"/>
              </a:ext>
            </a:extLst>
          </p:cNvPr>
          <p:cNvSpPr txBox="1"/>
          <p:nvPr/>
        </p:nvSpPr>
        <p:spPr>
          <a:xfrm>
            <a:off x="1252757" y="4985096"/>
            <a:ext cx="72170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3600" dirty="0"/>
              <a:t>How to initial value of result</a:t>
            </a:r>
          </a:p>
          <a:p>
            <a:pPr marL="285750" indent="-285750">
              <a:buFontTx/>
              <a:buChar char="-"/>
            </a:pPr>
            <a:r>
              <a:rPr lang="th-TH" sz="3600" dirty="0"/>
              <a:t>เราสามารถกำหนดค่าเริ่มต้นของ </a:t>
            </a:r>
            <a:r>
              <a:rPr lang="en-US" sz="3600" dirty="0"/>
              <a:t>result </a:t>
            </a:r>
            <a:r>
              <a:rPr lang="th-TH" sz="3600" dirty="0"/>
              <a:t>ได้ด้วยวิธีได้บ้าง</a:t>
            </a:r>
          </a:p>
        </p:txBody>
      </p:sp>
    </p:spTree>
    <p:extLst>
      <p:ext uri="{BB962C8B-B14F-4D97-AF65-F5344CB8AC3E}">
        <p14:creationId xmlns:p14="http://schemas.microsoft.com/office/powerpoint/2010/main" val="2144251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FAB22-D971-80D5-BBF0-40FC6F1A6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initialization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CBBF0-A26A-8752-0C2A-A32BED479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800" dirty="0"/>
              <a:t>- constructor</a:t>
            </a:r>
          </a:p>
          <a:p>
            <a:r>
              <a:rPr lang="en-US" sz="4800" dirty="0"/>
              <a:t>- assigned when </a:t>
            </a:r>
            <a:r>
              <a:rPr lang="en-US" sz="4800" dirty="0" err="1"/>
              <a:t>declarated</a:t>
            </a:r>
            <a:endParaRPr lang="en-US" sz="4800" dirty="0"/>
          </a:p>
          <a:p>
            <a:r>
              <a:rPr lang="en-US" sz="4800" dirty="0"/>
              <a:t>- C++ Initializer (advance)</a:t>
            </a:r>
          </a:p>
          <a:p>
            <a:endParaRPr lang="en-US" sz="4800" dirty="0"/>
          </a:p>
          <a:p>
            <a:r>
              <a:rPr lang="en-US" sz="4800" dirty="0"/>
              <a:t>Same result / </a:t>
            </a:r>
            <a:r>
              <a:rPr lang="th-TH" sz="4800" dirty="0"/>
              <a:t>ผลลัพธ์เหมือนกัน</a:t>
            </a:r>
          </a:p>
        </p:txBody>
      </p:sp>
    </p:spTree>
    <p:extLst>
      <p:ext uri="{BB962C8B-B14F-4D97-AF65-F5344CB8AC3E}">
        <p14:creationId xmlns:p14="http://schemas.microsoft.com/office/powerpoint/2010/main" val="1489394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48DC-85C3-E797-86F8-424AB648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initialization</a:t>
            </a:r>
            <a:endParaRPr lang="th-T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7FCBF-52C7-8D6D-2F7F-19DC898484A4}"/>
              </a:ext>
            </a:extLst>
          </p:cNvPr>
          <p:cNvSpPr txBox="1"/>
          <p:nvPr/>
        </p:nvSpPr>
        <p:spPr>
          <a:xfrm>
            <a:off x="1252757" y="1930067"/>
            <a:ext cx="6641283" cy="42473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//float result = 0;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result is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CAD0B-B358-E077-124E-78DA4FA78ABB}"/>
              </a:ext>
            </a:extLst>
          </p:cNvPr>
          <p:cNvSpPr txBox="1"/>
          <p:nvPr/>
        </p:nvSpPr>
        <p:spPr>
          <a:xfrm>
            <a:off x="5033394" y="3761337"/>
            <a:ext cx="168668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constructor</a:t>
            </a:r>
            <a:endParaRPr lang="th-TH" sz="3200"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880221-E015-D894-48C2-7AC63D64D907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3884103" y="4053724"/>
            <a:ext cx="1149291" cy="1"/>
          </a:xfrm>
          <a:prstGeom prst="straightConnector1">
            <a:avLst/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460EE6B-269D-21E6-73ED-1EB071C7BEB3}"/>
              </a:ext>
            </a:extLst>
          </p:cNvPr>
          <p:cNvSpPr txBox="1"/>
          <p:nvPr/>
        </p:nvSpPr>
        <p:spPr>
          <a:xfrm>
            <a:off x="5123003" y="2974150"/>
            <a:ext cx="199445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C++ Initializer</a:t>
            </a:r>
            <a:endParaRPr lang="th-TH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9B16D4-9DAA-1BF7-FBFF-B4B58E0C8B1C}"/>
              </a:ext>
            </a:extLst>
          </p:cNvPr>
          <p:cNvSpPr txBox="1"/>
          <p:nvPr/>
        </p:nvSpPr>
        <p:spPr>
          <a:xfrm>
            <a:off x="6838425" y="2106692"/>
            <a:ext cx="359906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b="1" dirty="0"/>
              <a:t>assigned when </a:t>
            </a:r>
            <a:r>
              <a:rPr lang="en-US" sz="3200" b="1" dirty="0" err="1"/>
              <a:t>declarated</a:t>
            </a:r>
            <a:endParaRPr lang="en-US" sz="32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308555-813B-BA98-38A0-4F1BBFAD32B9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320330" y="2399080"/>
            <a:ext cx="2518095" cy="0"/>
          </a:xfrm>
          <a:prstGeom prst="straightConnector1">
            <a:avLst/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F8E3D265-EE6A-60F2-F18F-9FF587049087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>
            <a:off x="4018327" y="2691468"/>
            <a:ext cx="1104676" cy="575071"/>
          </a:xfrm>
          <a:prstGeom prst="bentConnector3">
            <a:avLst>
              <a:gd name="adj1" fmla="val 50000"/>
            </a:avLst>
          </a:prstGeom>
          <a:ln w="57150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5909692-EA3F-521F-2BE5-4A246421CB64}"/>
              </a:ext>
            </a:extLst>
          </p:cNvPr>
          <p:cNvSpPr txBox="1"/>
          <p:nvPr/>
        </p:nvSpPr>
        <p:spPr>
          <a:xfrm>
            <a:off x="8637956" y="4582032"/>
            <a:ext cx="239031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Result :</a:t>
            </a:r>
            <a:endParaRPr lang="th-TH" sz="3200" dirty="0"/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0</a:t>
            </a:r>
          </a:p>
        </p:txBody>
      </p:sp>
    </p:spTree>
    <p:extLst>
      <p:ext uri="{BB962C8B-B14F-4D97-AF65-F5344CB8AC3E}">
        <p14:creationId xmlns:p14="http://schemas.microsoft.com/office/powerpoint/2010/main" val="3519406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95127F-CBF9-718F-4C23-D57AA08B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27895B-E002-E68D-432E-0D74AB8B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9188" y="1981320"/>
            <a:ext cx="5654879" cy="610878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Consider these method /</a:t>
            </a:r>
            <a:r>
              <a:rPr lang="th-TH" sz="3200" dirty="0"/>
              <a:t> พิจารณา 3 </a:t>
            </a:r>
            <a:r>
              <a:rPr lang="en-US" sz="3200" dirty="0"/>
              <a:t>method </a:t>
            </a:r>
            <a:r>
              <a:rPr lang="th-TH" sz="3200" dirty="0"/>
              <a:t>นี้</a:t>
            </a:r>
          </a:p>
          <a:p>
            <a:endParaRPr lang="th-TH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705B2F-E474-0303-0A54-D1D2DEF77386}"/>
              </a:ext>
            </a:extLst>
          </p:cNvPr>
          <p:cNvSpPr txBox="1"/>
          <p:nvPr/>
        </p:nvSpPr>
        <p:spPr>
          <a:xfrm>
            <a:off x="287323" y="1981320"/>
            <a:ext cx="565487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BAF0DD-CA42-8F55-5223-BA7C3B439751}"/>
              </a:ext>
            </a:extLst>
          </p:cNvPr>
          <p:cNvSpPr txBox="1"/>
          <p:nvPr/>
        </p:nvSpPr>
        <p:spPr>
          <a:xfrm>
            <a:off x="7292130" y="2690336"/>
            <a:ext cx="323605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18ACF-2716-4419-9A68-A93DB7EC1235}"/>
              </a:ext>
            </a:extLst>
          </p:cNvPr>
          <p:cNvSpPr txBox="1"/>
          <p:nvPr/>
        </p:nvSpPr>
        <p:spPr>
          <a:xfrm>
            <a:off x="6301208" y="4684182"/>
            <a:ext cx="29354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Exact same result or not?</a:t>
            </a:r>
          </a:p>
          <a:p>
            <a:r>
              <a:rPr lang="th-TH" sz="2800" dirty="0"/>
              <a:t>ให้ผลลัพธ์เหมือนกันหรือไม่</a:t>
            </a:r>
            <a:r>
              <a:rPr lang="en-US" sz="2800" dirty="0"/>
              <a:t>?</a:t>
            </a:r>
            <a:endParaRPr lang="th-TH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CD746-4CFC-B07B-4A58-BE1F79562843}"/>
              </a:ext>
            </a:extLst>
          </p:cNvPr>
          <p:cNvSpPr txBox="1"/>
          <p:nvPr/>
        </p:nvSpPr>
        <p:spPr>
          <a:xfrm>
            <a:off x="9534788" y="4653258"/>
            <a:ext cx="24390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Yes Result :</a:t>
            </a:r>
            <a:endParaRPr lang="th-TH" sz="2400" dirty="0"/>
          </a:p>
          <a:p>
            <a:r>
              <a:rPr lang="en-US" sz="2400" dirty="0"/>
              <a:t>t</a:t>
            </a:r>
            <a:r>
              <a:rPr lang="th-TH" sz="2400" dirty="0" err="1"/>
              <a:t>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</p:txBody>
      </p:sp>
    </p:spTree>
    <p:extLst>
      <p:ext uri="{BB962C8B-B14F-4D97-AF65-F5344CB8AC3E}">
        <p14:creationId xmlns:p14="http://schemas.microsoft.com/office/powerpoint/2010/main" val="163768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5D92-D1E0-2D61-4443-130A3346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12C9B-5BB4-E45B-9550-322A4AC61994}"/>
              </a:ext>
            </a:extLst>
          </p:cNvPr>
          <p:cNvSpPr txBox="1"/>
          <p:nvPr/>
        </p:nvSpPr>
        <p:spPr>
          <a:xfrm>
            <a:off x="1097279" y="1987920"/>
            <a:ext cx="6889039" cy="10156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BE34E48B-4413-E358-C561-1688B1E1B451}"/>
              </a:ext>
            </a:extLst>
          </p:cNvPr>
          <p:cNvCxnSpPr/>
          <p:nvPr/>
        </p:nvCxnSpPr>
        <p:spPr>
          <a:xfrm>
            <a:off x="4541798" y="1350628"/>
            <a:ext cx="2479787" cy="713064"/>
          </a:xfrm>
          <a:prstGeom prst="bentConnector3">
            <a:avLst>
              <a:gd name="adj1" fmla="val 99729"/>
            </a:avLst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55F093D-2F9C-715A-0612-05C54FD7750B}"/>
              </a:ext>
            </a:extLst>
          </p:cNvPr>
          <p:cNvSpPr txBox="1"/>
          <p:nvPr/>
        </p:nvSpPr>
        <p:spPr>
          <a:xfrm>
            <a:off x="8311812" y="1979260"/>
            <a:ext cx="32287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 way to call this method </a:t>
            </a:r>
            <a:endParaRPr lang="th-TH" sz="2800" dirty="0"/>
          </a:p>
          <a:p>
            <a:r>
              <a:rPr lang="th-TH" sz="2800" dirty="0"/>
              <a:t>มี 2 วิธีทีจะเรียกใช้ </a:t>
            </a:r>
            <a:r>
              <a:rPr lang="en-US" sz="2800" dirty="0"/>
              <a:t>method </a:t>
            </a:r>
            <a:r>
              <a:rPr lang="th-TH" sz="2800" dirty="0"/>
              <a:t>นี้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14B4F2-1FEE-257A-6BBB-3C05ED3D1066}"/>
              </a:ext>
            </a:extLst>
          </p:cNvPr>
          <p:cNvSpPr txBox="1"/>
          <p:nvPr/>
        </p:nvSpPr>
        <p:spPr>
          <a:xfrm>
            <a:off x="6768237" y="3485086"/>
            <a:ext cx="3457943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D7491-E511-7979-EA7B-DDFF4309E607}"/>
              </a:ext>
            </a:extLst>
          </p:cNvPr>
          <p:cNvSpPr txBox="1"/>
          <p:nvPr/>
        </p:nvSpPr>
        <p:spPr>
          <a:xfrm>
            <a:off x="684960" y="3485086"/>
            <a:ext cx="4499436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float,float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77994C-9BA6-CF8D-E530-833AAFDF54B0}"/>
              </a:ext>
            </a:extLst>
          </p:cNvPr>
          <p:cNvCxnSpPr>
            <a:stCxn id="14" idx="2"/>
          </p:cNvCxnSpPr>
          <p:nvPr/>
        </p:nvCxnSpPr>
        <p:spPr>
          <a:xfrm>
            <a:off x="2934678" y="3885196"/>
            <a:ext cx="0" cy="5106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36C3F38-A9A2-0A51-A410-61610901080E}"/>
              </a:ext>
            </a:extLst>
          </p:cNvPr>
          <p:cNvSpPr txBox="1"/>
          <p:nvPr/>
        </p:nvSpPr>
        <p:spPr>
          <a:xfrm>
            <a:off x="55086" y="4395831"/>
            <a:ext cx="5481647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530E90A-A7FD-63E4-503A-E5FC0AAF0BAC}"/>
              </a:ext>
            </a:extLst>
          </p:cNvPr>
          <p:cNvCxnSpPr>
            <a:cxnSpLocks/>
          </p:cNvCxnSpPr>
          <p:nvPr/>
        </p:nvCxnSpPr>
        <p:spPr>
          <a:xfrm>
            <a:off x="5629013" y="3347207"/>
            <a:ext cx="0" cy="333043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16F8EAC-69B4-4A56-EA03-632A80700DFF}"/>
              </a:ext>
            </a:extLst>
          </p:cNvPr>
          <p:cNvCxnSpPr/>
          <p:nvPr/>
        </p:nvCxnSpPr>
        <p:spPr>
          <a:xfrm>
            <a:off x="8497977" y="3885196"/>
            <a:ext cx="0" cy="51063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488446B-D21D-2B75-C1A6-CA299B4AAEED}"/>
              </a:ext>
            </a:extLst>
          </p:cNvPr>
          <p:cNvSpPr txBox="1"/>
          <p:nvPr/>
        </p:nvSpPr>
        <p:spPr>
          <a:xfrm>
            <a:off x="5981350" y="4395831"/>
            <a:ext cx="5481647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1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EAD604-5171-B8A5-5989-23EC4E480A60}"/>
              </a:ext>
            </a:extLst>
          </p:cNvPr>
          <p:cNvSpPr txBox="1"/>
          <p:nvPr/>
        </p:nvSpPr>
        <p:spPr>
          <a:xfrm>
            <a:off x="1635854" y="5526469"/>
            <a:ext cx="2050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Same as original</a:t>
            </a:r>
            <a:endParaRPr lang="th-TH" sz="28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8D9E55-AE6B-5579-ADBD-254EBC588E06}"/>
              </a:ext>
            </a:extLst>
          </p:cNvPr>
          <p:cNvSpPr txBox="1"/>
          <p:nvPr/>
        </p:nvSpPr>
        <p:spPr>
          <a:xfrm>
            <a:off x="7021585" y="5766821"/>
            <a:ext cx="31325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Assign d to default (zero)</a:t>
            </a:r>
            <a:endParaRPr lang="th-TH" sz="2800" b="1" dirty="0"/>
          </a:p>
        </p:txBody>
      </p:sp>
    </p:spTree>
    <p:extLst>
      <p:ext uri="{BB962C8B-B14F-4D97-AF65-F5344CB8AC3E}">
        <p14:creationId xmlns:p14="http://schemas.microsoft.com/office/powerpoint/2010/main" val="3609125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8624-8861-903B-BBEC-4F120FDF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CC9EA-20F2-06C4-FBA1-76E50B35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- override function</a:t>
            </a:r>
          </a:p>
          <a:p>
            <a:pPr marL="0" indent="0">
              <a:buNone/>
            </a:pPr>
            <a:r>
              <a:rPr lang="en-US" sz="6000" dirty="0"/>
              <a:t>- default parameter</a:t>
            </a:r>
            <a:endParaRPr lang="th-TH" sz="6000" dirty="0"/>
          </a:p>
        </p:txBody>
      </p:sp>
    </p:spTree>
    <p:extLst>
      <p:ext uri="{BB962C8B-B14F-4D97-AF65-F5344CB8AC3E}">
        <p14:creationId xmlns:p14="http://schemas.microsoft.com/office/powerpoint/2010/main" val="78254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8EAF07-F89F-78C8-CF17-0D58FA02030D}"/>
              </a:ext>
            </a:extLst>
          </p:cNvPr>
          <p:cNvSpPr txBox="1"/>
          <p:nvPr/>
        </p:nvSpPr>
        <p:spPr>
          <a:xfrm>
            <a:off x="228600" y="778771"/>
            <a:ext cx="755638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8A3FC-6238-F3C1-D70A-96302C24F449}"/>
              </a:ext>
            </a:extLst>
          </p:cNvPr>
          <p:cNvSpPr txBox="1"/>
          <p:nvPr/>
        </p:nvSpPr>
        <p:spPr>
          <a:xfrm>
            <a:off x="295712" y="2474158"/>
            <a:ext cx="3001161" cy="1631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34E59F-A7B2-588C-1713-730B54DD757F}"/>
              </a:ext>
            </a:extLst>
          </p:cNvPr>
          <p:cNvSpPr txBox="1"/>
          <p:nvPr/>
        </p:nvSpPr>
        <p:spPr>
          <a:xfrm>
            <a:off x="4242557" y="2289492"/>
            <a:ext cx="370688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3AB6BD-262C-0A2B-EB92-7EE44B45BB06}"/>
              </a:ext>
            </a:extLst>
          </p:cNvPr>
          <p:cNvSpPr txBox="1"/>
          <p:nvPr/>
        </p:nvSpPr>
        <p:spPr>
          <a:xfrm>
            <a:off x="4242557" y="3524666"/>
            <a:ext cx="370688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364938-1750-3E70-4A57-24DA9B94E2F8}"/>
              </a:ext>
            </a:extLst>
          </p:cNvPr>
          <p:cNvCxnSpPr>
            <a:endCxn id="9" idx="1"/>
          </p:cNvCxnSpPr>
          <p:nvPr/>
        </p:nvCxnSpPr>
        <p:spPr>
          <a:xfrm flipV="1">
            <a:off x="2714712" y="2751157"/>
            <a:ext cx="1527845" cy="23532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4A036-4A6F-1CE6-05F0-3142AE900D4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3173573" y="3645179"/>
            <a:ext cx="1068984" cy="3411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5974DF-0A16-8257-4C6F-AA3B049FDE9F}"/>
              </a:ext>
            </a:extLst>
          </p:cNvPr>
          <p:cNvSpPr txBox="1"/>
          <p:nvPr/>
        </p:nvSpPr>
        <p:spPr>
          <a:xfrm>
            <a:off x="8658487" y="2644170"/>
            <a:ext cx="28480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Result :</a:t>
            </a:r>
            <a:endParaRPr lang="th-TH" sz="3200" dirty="0"/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36</a:t>
            </a:r>
          </a:p>
          <a:p>
            <a:r>
              <a:rPr lang="th-TH" sz="3200" dirty="0" err="1"/>
              <a:t>the</a:t>
            </a:r>
            <a:r>
              <a:rPr lang="th-TH" sz="3200" dirty="0"/>
              <a:t> </a:t>
            </a:r>
            <a:r>
              <a:rPr lang="th-TH" sz="3200" dirty="0" err="1"/>
              <a:t>result</a:t>
            </a:r>
            <a:r>
              <a:rPr lang="th-TH" sz="3200" dirty="0"/>
              <a:t> </a:t>
            </a:r>
            <a:r>
              <a:rPr lang="th-TH" sz="3200" dirty="0" err="1"/>
              <a:t>is</a:t>
            </a:r>
            <a:r>
              <a:rPr lang="th-TH" sz="3200" dirty="0"/>
              <a:t> 50</a:t>
            </a:r>
          </a:p>
        </p:txBody>
      </p:sp>
    </p:spTree>
    <p:extLst>
      <p:ext uri="{BB962C8B-B14F-4D97-AF65-F5344CB8AC3E}">
        <p14:creationId xmlns:p14="http://schemas.microsoft.com/office/powerpoint/2010/main" val="2299444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329AD-527E-855B-2B53-40B03B3E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D574-4748-5F1E-A19A-38C61F00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- Generate method or function for all possible default parameter</a:t>
            </a:r>
          </a:p>
          <a:p>
            <a:r>
              <a:rPr lang="en-US" sz="3200" dirty="0"/>
              <a:t>- </a:t>
            </a:r>
            <a:r>
              <a:rPr lang="th-TH" sz="3200" dirty="0"/>
              <a:t>สร้าง </a:t>
            </a:r>
            <a:r>
              <a:rPr lang="en-US" sz="3200" dirty="0"/>
              <a:t>function </a:t>
            </a:r>
            <a:r>
              <a:rPr lang="th-TH" sz="3200" dirty="0"/>
              <a:t>หรือ </a:t>
            </a:r>
            <a:r>
              <a:rPr lang="en-US" sz="3200" dirty="0"/>
              <a:t>method </a:t>
            </a:r>
            <a:r>
              <a:rPr lang="th-TH" sz="3200" dirty="0"/>
              <a:t>ตาความเป็นไปได้ทั้งหมดของ </a:t>
            </a:r>
            <a:r>
              <a:rPr lang="en-US" sz="3200" dirty="0"/>
              <a:t>default parameter</a:t>
            </a:r>
            <a:endParaRPr lang="th-TH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2C9C45-E115-84C9-35B8-BB121C476EB3}"/>
              </a:ext>
            </a:extLst>
          </p:cNvPr>
          <p:cNvSpPr txBox="1"/>
          <p:nvPr/>
        </p:nvSpPr>
        <p:spPr>
          <a:xfrm>
            <a:off x="1097280" y="3051530"/>
            <a:ext cx="7182654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 = 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 = 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E3250-D6C0-8EB7-6EDB-BF96D6004F8D}"/>
              </a:ext>
            </a:extLst>
          </p:cNvPr>
          <p:cNvSpPr txBox="1"/>
          <p:nvPr/>
        </p:nvSpPr>
        <p:spPr>
          <a:xfrm>
            <a:off x="1036320" y="4946928"/>
            <a:ext cx="491986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36B83-DC8E-BAAF-E060-335B926BBD92}"/>
              </a:ext>
            </a:extLst>
          </p:cNvPr>
          <p:cNvSpPr txBox="1"/>
          <p:nvPr/>
        </p:nvSpPr>
        <p:spPr>
          <a:xfrm>
            <a:off x="1036320" y="4396090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Generate these method :</a:t>
            </a:r>
            <a:endParaRPr lang="th-TH" sz="2000" b="1" dirty="0"/>
          </a:p>
        </p:txBody>
      </p:sp>
    </p:spTree>
    <p:extLst>
      <p:ext uri="{BB962C8B-B14F-4D97-AF65-F5344CB8AC3E}">
        <p14:creationId xmlns:p14="http://schemas.microsoft.com/office/powerpoint/2010/main" val="2378718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39C580-0801-3CBC-DBF2-1BDE668AF20D}"/>
              </a:ext>
            </a:extLst>
          </p:cNvPr>
          <p:cNvSpPr txBox="1"/>
          <p:nvPr/>
        </p:nvSpPr>
        <p:spPr>
          <a:xfrm>
            <a:off x="627496" y="1876558"/>
            <a:ext cx="8451629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CF7281-50CF-38CD-431B-E90469BF3614}"/>
              </a:ext>
            </a:extLst>
          </p:cNvPr>
          <p:cNvSpPr txBox="1"/>
          <p:nvPr/>
        </p:nvSpPr>
        <p:spPr>
          <a:xfrm>
            <a:off x="627496" y="341886"/>
            <a:ext cx="9816797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 = 1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 = 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 = 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22D7CD-663C-3CE6-CB98-297D40F72482}"/>
              </a:ext>
            </a:extLst>
          </p:cNvPr>
          <p:cNvSpPr txBox="1"/>
          <p:nvPr/>
        </p:nvSpPr>
        <p:spPr>
          <a:xfrm>
            <a:off x="561782" y="4268818"/>
            <a:ext cx="8451629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float,0,0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float,1,0,0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165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86E04-F301-610E-8C7A-1879E5F94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 redundant with origin method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4BE98C-EDB8-C3B5-9CD7-2E62F76B9A17}"/>
              </a:ext>
            </a:extLst>
          </p:cNvPr>
          <p:cNvSpPr txBox="1"/>
          <p:nvPr/>
        </p:nvSpPr>
        <p:spPr>
          <a:xfrm>
            <a:off x="1097280" y="2083989"/>
            <a:ext cx="8108379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40933-6CFB-141C-A5CC-306266CEAA81}"/>
              </a:ext>
            </a:extLst>
          </p:cNvPr>
          <p:cNvSpPr txBox="1"/>
          <p:nvPr/>
        </p:nvSpPr>
        <p:spPr>
          <a:xfrm>
            <a:off x="1097280" y="4461943"/>
            <a:ext cx="67698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Error :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call of overloaded 'sum(int, int, int)' is ambiguous</a:t>
            </a:r>
            <a:endParaRPr lang="th-TH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1F5ED1-9495-BB30-457C-3506D232801B}"/>
              </a:ext>
            </a:extLst>
          </p:cNvPr>
          <p:cNvSpPr txBox="1"/>
          <p:nvPr/>
        </p:nvSpPr>
        <p:spPr>
          <a:xfrm>
            <a:off x="5754848" y="5566127"/>
            <a:ext cx="5591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dirty="0"/>
              <a:t>*ข้อควรระวัง สามารถซ้ำกับ </a:t>
            </a:r>
            <a:r>
              <a:rPr lang="en-US" sz="3600" dirty="0"/>
              <a:t>method </a:t>
            </a:r>
            <a:r>
              <a:rPr lang="th-TH" sz="3600" dirty="0"/>
              <a:t>เดิมได้</a:t>
            </a:r>
          </a:p>
        </p:txBody>
      </p:sp>
    </p:spTree>
    <p:extLst>
      <p:ext uri="{BB962C8B-B14F-4D97-AF65-F5344CB8AC3E}">
        <p14:creationId xmlns:p14="http://schemas.microsoft.com/office/powerpoint/2010/main" val="2372538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EA23-1650-A1D8-7882-788B8978E58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0865" y="83976"/>
            <a:ext cx="10058400" cy="757011"/>
          </a:xfrm>
        </p:spPr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1B88F-2C9D-3997-DE71-C766146BE476}"/>
              </a:ext>
            </a:extLst>
          </p:cNvPr>
          <p:cNvSpPr txBox="1"/>
          <p:nvPr/>
        </p:nvSpPr>
        <p:spPr>
          <a:xfrm>
            <a:off x="196628" y="890870"/>
            <a:ext cx="714373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BA200A-7130-D108-73CC-6F1A44F47ACA}"/>
              </a:ext>
            </a:extLst>
          </p:cNvPr>
          <p:cNvSpPr txBox="1"/>
          <p:nvPr/>
        </p:nvSpPr>
        <p:spPr>
          <a:xfrm>
            <a:off x="8068554" y="890870"/>
            <a:ext cx="3364756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calculator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9F9954-0F8B-9076-47A1-9F92D8D202CF}"/>
              </a:ext>
            </a:extLst>
          </p:cNvPr>
          <p:cNvSpPr txBox="1"/>
          <p:nvPr/>
        </p:nvSpPr>
        <p:spPr>
          <a:xfrm>
            <a:off x="196628" y="4096368"/>
            <a:ext cx="2050849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Result :</a:t>
            </a:r>
            <a:endParaRPr lang="th-TH" sz="2400" dirty="0"/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23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36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50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14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13</a:t>
            </a:r>
          </a:p>
          <a:p>
            <a:r>
              <a:rPr lang="th-TH" sz="2400" dirty="0" err="1"/>
              <a:t>the</a:t>
            </a:r>
            <a:r>
              <a:rPr lang="th-TH" sz="2400" dirty="0"/>
              <a:t> </a:t>
            </a:r>
            <a:r>
              <a:rPr lang="th-TH" sz="2400" dirty="0" err="1"/>
              <a:t>result</a:t>
            </a:r>
            <a:r>
              <a:rPr lang="th-TH" sz="2400" dirty="0"/>
              <a:t> </a:t>
            </a:r>
            <a:r>
              <a:rPr lang="th-TH" sz="2400" dirty="0" err="1"/>
              <a:t>is</a:t>
            </a:r>
            <a:r>
              <a:rPr lang="th-TH" sz="2400" dirty="0"/>
              <a:t> 12</a:t>
            </a:r>
          </a:p>
        </p:txBody>
      </p:sp>
    </p:spTree>
    <p:extLst>
      <p:ext uri="{BB962C8B-B14F-4D97-AF65-F5344CB8AC3E}">
        <p14:creationId xmlns:p14="http://schemas.microsoft.com/office/powerpoint/2010/main" val="2240467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4A80A-DB3D-3057-7BC6-EA5C65C311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dirty="0"/>
              <a:t>Quiz</a:t>
            </a:r>
            <a:endParaRPr lang="th-TH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4E3017-3BF3-28C9-9B5C-861D2BB0C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68380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D66C5-AFEB-3666-3787-A40869D72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 (Abstraction)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37B3C-A0EF-D7BF-D64B-7F454D5A1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484" y="1946402"/>
            <a:ext cx="10857032" cy="4023360"/>
          </a:xfrm>
        </p:spPr>
        <p:txBody>
          <a:bodyPr>
            <a:normAutofit/>
          </a:bodyPr>
          <a:lstStyle/>
          <a:p>
            <a:r>
              <a:rPr lang="en-US" sz="4000" dirty="0"/>
              <a:t>- a class that designed to inherit and point to another object only, cannot create any object</a:t>
            </a:r>
          </a:p>
          <a:p>
            <a:r>
              <a:rPr lang="en-US" sz="4000" dirty="0"/>
              <a:t>- create by create at less one pure virtual function in class</a:t>
            </a:r>
          </a:p>
          <a:p>
            <a:r>
              <a:rPr lang="en-US" sz="4000" dirty="0"/>
              <a:t>- </a:t>
            </a:r>
            <a:r>
              <a:rPr lang="th-TH" sz="4000" dirty="0"/>
              <a:t>เป็น </a:t>
            </a:r>
            <a:r>
              <a:rPr lang="en-US" sz="4000" dirty="0"/>
              <a:t>class </a:t>
            </a:r>
            <a:r>
              <a:rPr lang="th-TH" sz="4000" dirty="0"/>
              <a:t>ที่ออกแบบมาเพื่อการสืบทอด </a:t>
            </a:r>
            <a:r>
              <a:rPr lang="en-US" sz="4000" dirty="0"/>
              <a:t>(inherit) </a:t>
            </a:r>
            <a:r>
              <a:rPr lang="th-TH" sz="4000" dirty="0"/>
              <a:t>และชี้ไปยัง </a:t>
            </a:r>
            <a:r>
              <a:rPr lang="en-US" sz="4000" dirty="0"/>
              <a:t>object </a:t>
            </a:r>
            <a:r>
              <a:rPr lang="th-TH" sz="4000" dirty="0"/>
              <a:t>อื่น เท่านั้นไม่สามารถสร้าง </a:t>
            </a:r>
            <a:r>
              <a:rPr lang="en-US" sz="4000" dirty="0"/>
              <a:t>object </a:t>
            </a:r>
            <a:r>
              <a:rPr lang="th-TH" sz="4000" dirty="0"/>
              <a:t>จาก </a:t>
            </a:r>
            <a:r>
              <a:rPr lang="en-US" sz="4000" dirty="0"/>
              <a:t>class </a:t>
            </a:r>
            <a:r>
              <a:rPr lang="th-TH" sz="4000" dirty="0"/>
              <a:t>นี้ได้</a:t>
            </a:r>
          </a:p>
          <a:p>
            <a:r>
              <a:rPr lang="th-TH" sz="4000" dirty="0"/>
              <a:t>- สร้างได้โดยการสร้าง </a:t>
            </a:r>
            <a:r>
              <a:rPr lang="en-US" sz="4000" dirty="0"/>
              <a:t>pure virtual function</a:t>
            </a:r>
            <a:r>
              <a:rPr lang="th-TH" sz="4000" dirty="0"/>
              <a:t> อย่างน้อยหนึ่งฟังก์ชันใน </a:t>
            </a:r>
            <a:r>
              <a:rPr lang="en-US" sz="4000" dirty="0"/>
              <a:t>class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155713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7B71-0B09-5DEF-DBB9-50F8A5A1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Pure virtual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C398-0CD9-A511-3E22-A811E47E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30529" cy="4023360"/>
          </a:xfrm>
        </p:spPr>
        <p:txBody>
          <a:bodyPr>
            <a:normAutofit/>
          </a:bodyPr>
          <a:lstStyle/>
          <a:p>
            <a:r>
              <a:rPr lang="en-US" sz="4400" dirty="0"/>
              <a:t>- a function that have only declaration and no need to write definition </a:t>
            </a:r>
          </a:p>
          <a:p>
            <a:r>
              <a:rPr lang="en-US" sz="4400" dirty="0"/>
              <a:t>- </a:t>
            </a:r>
            <a:r>
              <a:rPr lang="th-TH" sz="4400" dirty="0"/>
              <a:t>ฟังก์ชันที่มีเพียงแค่ </a:t>
            </a:r>
            <a:r>
              <a:rPr lang="en-US" sz="4400" dirty="0"/>
              <a:t>declaration</a:t>
            </a:r>
            <a:r>
              <a:rPr lang="th-TH" sz="4400" dirty="0"/>
              <a:t> ไม่ต้องสร้างในส่วนของ </a:t>
            </a:r>
            <a:r>
              <a:rPr lang="en-US" sz="4400" dirty="0"/>
              <a:t>definition</a:t>
            </a:r>
          </a:p>
          <a:p>
            <a:endParaRPr lang="en-US" sz="4400" dirty="0"/>
          </a:p>
          <a:p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32677095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7B71-0B09-5DEF-DBB9-50F8A5A1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Pure virtual function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C398-0CD9-A511-3E22-A811E47E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30529" cy="1862200"/>
          </a:xfrm>
        </p:spPr>
        <p:txBody>
          <a:bodyPr>
            <a:normAutofit/>
          </a:bodyPr>
          <a:lstStyle/>
          <a:p>
            <a:r>
              <a:rPr lang="en-US" sz="4400" dirty="0"/>
              <a:t>- assign a declaration of function to zero</a:t>
            </a:r>
          </a:p>
          <a:p>
            <a:r>
              <a:rPr lang="en-US" sz="4400" dirty="0"/>
              <a:t>- </a:t>
            </a:r>
            <a:r>
              <a:rPr lang="th-TH" sz="4400" dirty="0"/>
              <a:t>กำหนดส่วนของ </a:t>
            </a:r>
            <a:r>
              <a:rPr lang="en-US" sz="4400" dirty="0"/>
              <a:t>declaration</a:t>
            </a:r>
            <a:r>
              <a:rPr lang="th-TH" sz="4400" dirty="0"/>
              <a:t> ให้เท่ากับศูนย์</a:t>
            </a:r>
            <a:endParaRPr lang="en-US" sz="4400" dirty="0"/>
          </a:p>
          <a:p>
            <a:endParaRPr lang="en-US" sz="4400" dirty="0"/>
          </a:p>
          <a:p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125022-FB1D-31D0-D3CC-14E6EAC00BC4}"/>
              </a:ext>
            </a:extLst>
          </p:cNvPr>
          <p:cNvSpPr txBox="1"/>
          <p:nvPr/>
        </p:nvSpPr>
        <p:spPr>
          <a:xfrm>
            <a:off x="1650883" y="3707934"/>
            <a:ext cx="889023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0D3BB-BA3B-A872-AC9F-22BA527DFD82}"/>
              </a:ext>
            </a:extLst>
          </p:cNvPr>
          <p:cNvSpPr txBox="1"/>
          <p:nvPr/>
        </p:nvSpPr>
        <p:spPr>
          <a:xfrm>
            <a:off x="9607491" y="6488668"/>
            <a:ext cx="2120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5_6_</a:t>
            </a:r>
            <a:r>
              <a:rPr lang="th-TH" dirty="0" err="1"/>
              <a:t>pure</a:t>
            </a:r>
            <a:r>
              <a:rPr lang="th-TH" dirty="0"/>
              <a:t>_</a:t>
            </a:r>
            <a:r>
              <a:rPr lang="th-TH" dirty="0" err="1"/>
              <a:t>virtual</a:t>
            </a:r>
            <a:r>
              <a:rPr lang="th-TH" dirty="0"/>
              <a:t>_</a:t>
            </a:r>
            <a:r>
              <a:rPr lang="th-TH" dirty="0" err="1"/>
              <a:t>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70657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26A1E7-701D-3A34-F4A6-4398B42D158B}"/>
              </a:ext>
            </a:extLst>
          </p:cNvPr>
          <p:cNvSpPr txBox="1"/>
          <p:nvPr/>
        </p:nvSpPr>
        <p:spPr>
          <a:xfrm>
            <a:off x="1650883" y="310393"/>
            <a:ext cx="889023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FE0A5-5AEC-0590-ED2E-C2B9C02ED7C1}"/>
              </a:ext>
            </a:extLst>
          </p:cNvPr>
          <p:cNvSpPr txBox="1"/>
          <p:nvPr/>
        </p:nvSpPr>
        <p:spPr>
          <a:xfrm>
            <a:off x="906011" y="2910980"/>
            <a:ext cx="66046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/>
              <a:t>Creature is now abstract class</a:t>
            </a:r>
          </a:p>
          <a:p>
            <a:pPr marL="571500" indent="-571500">
              <a:buFontTx/>
              <a:buChar char="-"/>
            </a:pPr>
            <a:r>
              <a:rPr lang="th-TH" sz="3600"/>
              <a:t>ตอนนี้ </a:t>
            </a:r>
            <a:r>
              <a:rPr lang="en-US" sz="3600"/>
              <a:t>class creature </a:t>
            </a:r>
            <a:r>
              <a:rPr lang="th-TH" sz="3600"/>
              <a:t>กลายเป็น </a:t>
            </a:r>
            <a:r>
              <a:rPr lang="en-US" sz="3600"/>
              <a:t>abstract </a:t>
            </a:r>
            <a:r>
              <a:rPr lang="th-TH" sz="3600"/>
              <a:t>แล้ว</a:t>
            </a:r>
            <a:endParaRPr lang="th-TH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51DA4-ECE5-ABA3-21DD-DCAFCD382319}"/>
              </a:ext>
            </a:extLst>
          </p:cNvPr>
          <p:cNvSpPr txBox="1"/>
          <p:nvPr/>
        </p:nvSpPr>
        <p:spPr>
          <a:xfrm>
            <a:off x="1161056" y="4357405"/>
            <a:ext cx="316766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t-IT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creature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alien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alien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"alien"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4785F1-70C5-4650-4762-DA530302AE3C}"/>
              </a:ext>
            </a:extLst>
          </p:cNvPr>
          <p:cNvSpPr txBox="1"/>
          <p:nvPr/>
        </p:nvSpPr>
        <p:spPr>
          <a:xfrm>
            <a:off x="1161056" y="5347792"/>
            <a:ext cx="96200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Error :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cannot declare variable 'alien' to be of abstract type 'creature'</a:t>
            </a:r>
            <a:endParaRPr lang="th-T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71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027-91C6-5C61-64A0-6FF16151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71746"/>
          </a:xfrm>
        </p:spPr>
        <p:txBody>
          <a:bodyPr/>
          <a:lstStyle/>
          <a:p>
            <a:r>
              <a:rPr lang="en-US" dirty="0"/>
              <a:t>Back to constructor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340BE9-ECC3-DD31-C8D1-5B7D6A1871CC}"/>
              </a:ext>
            </a:extLst>
          </p:cNvPr>
          <p:cNvSpPr txBox="1"/>
          <p:nvPr/>
        </p:nvSpPr>
        <p:spPr>
          <a:xfrm>
            <a:off x="887415" y="1502468"/>
            <a:ext cx="10207305" cy="45858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is default constructor"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playing_sec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ep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4 parameter function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is constructor for 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_ep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length_per_episode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playing_episode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playing_sec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F6F12-23F2-8120-ED72-B448882AEAFA}"/>
              </a:ext>
            </a:extLst>
          </p:cNvPr>
          <p:cNvSpPr txBox="1"/>
          <p:nvPr/>
        </p:nvSpPr>
        <p:spPr>
          <a:xfrm>
            <a:off x="10052109" y="6488668"/>
            <a:ext cx="1935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5_1_</a:t>
            </a:r>
            <a:r>
              <a:rPr lang="th-TH" dirty="0" err="1"/>
              <a:t>Class</a:t>
            </a:r>
            <a:r>
              <a:rPr lang="th-TH" dirty="0"/>
              <a:t>_</a:t>
            </a:r>
            <a:r>
              <a:rPr lang="th-TH" dirty="0" err="1"/>
              <a:t>constructor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40860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61C37-3C3A-F1CE-27CC-012B3BD8E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97" y="100668"/>
            <a:ext cx="10058400" cy="990740"/>
          </a:xfrm>
        </p:spPr>
        <p:txBody>
          <a:bodyPr/>
          <a:lstStyle/>
          <a:p>
            <a:r>
              <a:rPr lang="en-US" dirty="0"/>
              <a:t>Why we want abstract class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EC252-8B57-E19D-CBE2-B3D4D1E44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286" y="1334005"/>
            <a:ext cx="10956022" cy="512551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US" sz="3600" dirty="0"/>
              <a:t>- we want to provide common class to be a guidelines creating child class</a:t>
            </a:r>
          </a:p>
          <a:p>
            <a:r>
              <a:rPr lang="en-US" sz="3600" dirty="0"/>
              <a:t>- provide a hierarchy paradigm or rule to develop same project</a:t>
            </a:r>
          </a:p>
          <a:p>
            <a:r>
              <a:rPr lang="en-US" sz="3600" dirty="0"/>
              <a:t>- provide common class to assigned to be any object in the project</a:t>
            </a:r>
          </a:p>
          <a:p>
            <a:r>
              <a:rPr lang="th-TH" sz="3600" dirty="0"/>
              <a:t>- </a:t>
            </a:r>
            <a:r>
              <a:rPr lang="en-US" sz="3600" dirty="0"/>
              <a:t>etc.</a:t>
            </a:r>
          </a:p>
          <a:p>
            <a:r>
              <a:rPr lang="en-US" sz="3600" dirty="0"/>
              <a:t>- </a:t>
            </a:r>
            <a:r>
              <a:rPr lang="th-TH" sz="3600" dirty="0"/>
              <a:t>เพื่อเป็นแนวทางเดียวกันในการพัฒนา </a:t>
            </a:r>
            <a:r>
              <a:rPr lang="en-US" sz="3600" dirty="0"/>
              <a:t>class </a:t>
            </a:r>
            <a:r>
              <a:rPr lang="th-TH" sz="3600" dirty="0"/>
              <a:t>ลูกที่อยู่ต่ำกว่า</a:t>
            </a:r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เพื่อกำหนดแนวทางหรือกฎของการพัฒนาเป็นลำดับชั้น</a:t>
            </a:r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เพื่อสร้าง </a:t>
            </a:r>
            <a:r>
              <a:rPr lang="en-US" sz="3600" dirty="0"/>
              <a:t>class </a:t>
            </a:r>
            <a:r>
              <a:rPr lang="th-TH" sz="3600" dirty="0"/>
              <a:t>กลางที่สามารถกำหนดให้เป็น </a:t>
            </a:r>
            <a:r>
              <a:rPr lang="en-US" sz="3600" dirty="0"/>
              <a:t>object </a:t>
            </a:r>
            <a:r>
              <a:rPr lang="th-TH" sz="3600" dirty="0"/>
              <a:t>ได้ก็ได้ในระบบ</a:t>
            </a:r>
          </a:p>
          <a:p>
            <a:r>
              <a:rPr lang="th-TH" sz="3600" dirty="0"/>
              <a:t>- อื่นๆ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56075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FAB94-DDCC-67CB-B167-3FCD5F96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232" y="134956"/>
            <a:ext cx="10058400" cy="888502"/>
          </a:xfrm>
        </p:spPr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ACEA-7CF5-CA6B-C1D2-CE5F4DAA295C}"/>
              </a:ext>
            </a:extLst>
          </p:cNvPr>
          <p:cNvSpPr txBox="1"/>
          <p:nvPr/>
        </p:nvSpPr>
        <p:spPr>
          <a:xfrm>
            <a:off x="9875939" y="6488668"/>
            <a:ext cx="1767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5_7_</a:t>
            </a:r>
            <a:r>
              <a:rPr lang="th-TH" dirty="0" err="1"/>
              <a:t>vehicle</a:t>
            </a:r>
            <a:r>
              <a:rPr lang="th-TH" dirty="0"/>
              <a:t>_</a:t>
            </a:r>
            <a:r>
              <a:rPr lang="th-TH" dirty="0" err="1"/>
              <a:t>abstract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C506D1-845F-2E28-D6D2-F3932F764F03}"/>
              </a:ext>
            </a:extLst>
          </p:cNvPr>
          <p:cNvSpPr txBox="1"/>
          <p:nvPr/>
        </p:nvSpPr>
        <p:spPr>
          <a:xfrm>
            <a:off x="851481" y="1272016"/>
            <a:ext cx="10293291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speed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 :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print_wheel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vehicle has ["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wheel_count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"] Wheel(s)"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988122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F5574-6293-9641-FFE0-683D6A85D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519BA-CD03-9030-B873-CDCF34047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- all class that inherited from vehicle class must implement print() function to be usable class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ทุก </a:t>
            </a:r>
            <a:r>
              <a:rPr lang="en-US" sz="3600" dirty="0"/>
              <a:t>class </a:t>
            </a:r>
            <a:r>
              <a:rPr lang="th-TH" sz="3600" dirty="0"/>
              <a:t>ที่สืบทอดไปจาก </a:t>
            </a:r>
            <a:r>
              <a:rPr lang="en-US" sz="3600" dirty="0"/>
              <a:t>class vehicle </a:t>
            </a:r>
            <a:r>
              <a:rPr lang="th-TH" sz="3600" dirty="0"/>
              <a:t>ต้อง </a:t>
            </a:r>
            <a:r>
              <a:rPr lang="en-US" sz="3600" dirty="0"/>
              <a:t>implement</a:t>
            </a:r>
            <a:r>
              <a:rPr lang="th-TH" sz="3600" dirty="0"/>
              <a:t> ฟังก์ชัน </a:t>
            </a:r>
            <a:r>
              <a:rPr lang="en-US" sz="3600" dirty="0"/>
              <a:t>print() </a:t>
            </a:r>
            <a:r>
              <a:rPr lang="th-TH" sz="3600" dirty="0"/>
              <a:t>เพื่อให้กลายเป็น </a:t>
            </a:r>
            <a:r>
              <a:rPr lang="en-US" sz="3600" dirty="0"/>
              <a:t>class </a:t>
            </a:r>
            <a:r>
              <a:rPr lang="th-TH" sz="3600" dirty="0"/>
              <a:t>ที่สามารถสร้าง </a:t>
            </a:r>
            <a:r>
              <a:rPr lang="en-US" sz="3600" dirty="0"/>
              <a:t>object </a:t>
            </a:r>
            <a:r>
              <a:rPr lang="th-TH" sz="3600" dirty="0"/>
              <a:t>ได้</a:t>
            </a:r>
          </a:p>
        </p:txBody>
      </p:sp>
    </p:spTree>
    <p:extLst>
      <p:ext uri="{BB962C8B-B14F-4D97-AF65-F5344CB8AC3E}">
        <p14:creationId xmlns:p14="http://schemas.microsoft.com/office/powerpoint/2010/main" val="332067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5086DF-889F-98A2-FC82-C53D6E0EEBBB}"/>
              </a:ext>
            </a:extLst>
          </p:cNvPr>
          <p:cNvSpPr txBox="1"/>
          <p:nvPr/>
        </p:nvSpPr>
        <p:spPr>
          <a:xfrm>
            <a:off x="69210" y="1009711"/>
            <a:ext cx="6094602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motorbike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vaspa_sprint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airplane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a380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airplane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a777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submarine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S26T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vehicle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vaspa_sprint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a380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a777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S26T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++){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my_vehicles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]-&gt;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41A1E-F108-2554-1D4E-F8CB043E1290}"/>
              </a:ext>
            </a:extLst>
          </p:cNvPr>
          <p:cNvSpPr txBox="1"/>
          <p:nvPr/>
        </p:nvSpPr>
        <p:spPr>
          <a:xfrm>
            <a:off x="6486788" y="1912257"/>
            <a:ext cx="570521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Result :</a:t>
            </a:r>
            <a:endParaRPr lang="th-TH" sz="2400" b="1" dirty="0"/>
          </a:p>
          <a:p>
            <a:r>
              <a:rPr lang="th-TH" sz="2400" b="1" dirty="0" err="1"/>
              <a:t>motobike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[98]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airplane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ft</a:t>
            </a:r>
            <a:r>
              <a:rPr lang="th-TH" sz="2400" b="1" dirty="0"/>
              <a:t> </a:t>
            </a:r>
            <a:r>
              <a:rPr lang="th-TH" sz="2400" b="1" dirty="0" err="1"/>
              <a:t>above</a:t>
            </a:r>
            <a:r>
              <a:rPr lang="th-TH" sz="2400" b="1" dirty="0"/>
              <a:t> </a:t>
            </a:r>
            <a:r>
              <a:rPr lang="th-TH" sz="2400" b="1" dirty="0" err="1"/>
              <a:t>sea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airplane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ft</a:t>
            </a:r>
            <a:r>
              <a:rPr lang="th-TH" sz="2400" b="1" dirty="0"/>
              <a:t> </a:t>
            </a:r>
            <a:r>
              <a:rPr lang="th-TH" sz="2400" b="1" dirty="0" err="1"/>
              <a:t>above</a:t>
            </a:r>
            <a:r>
              <a:rPr lang="th-TH" sz="2400" b="1" dirty="0"/>
              <a:t> </a:t>
            </a:r>
            <a:r>
              <a:rPr lang="th-TH" sz="2400" b="1" dirty="0" err="1"/>
              <a:t>sea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  <a:p>
            <a:r>
              <a:rPr lang="th-TH" sz="2400" b="1" dirty="0" err="1"/>
              <a:t>submarine</a:t>
            </a:r>
            <a:r>
              <a:rPr lang="th-TH" sz="2400" b="1" dirty="0"/>
              <a:t> </a:t>
            </a:r>
            <a:r>
              <a:rPr lang="th-TH" sz="2400" b="1" dirty="0" err="1"/>
              <a:t>is</a:t>
            </a:r>
            <a:r>
              <a:rPr lang="th-TH" sz="2400" b="1" dirty="0"/>
              <a:t> </a:t>
            </a:r>
            <a:r>
              <a:rPr lang="th-TH" sz="2400" b="1" dirty="0" err="1"/>
              <a:t>at</a:t>
            </a:r>
            <a:r>
              <a:rPr lang="th-TH" sz="2400" b="1" dirty="0"/>
              <a:t> [0] </a:t>
            </a:r>
            <a:r>
              <a:rPr lang="th-TH" sz="2400" b="1" dirty="0" err="1"/>
              <a:t>depth</a:t>
            </a:r>
            <a:r>
              <a:rPr lang="th-TH" sz="2400" b="1" dirty="0"/>
              <a:t> </a:t>
            </a:r>
            <a:r>
              <a:rPr lang="th-TH" sz="2400" b="1" dirty="0" err="1"/>
              <a:t>level</a:t>
            </a:r>
            <a:r>
              <a:rPr lang="th-TH" sz="2400" b="1" dirty="0"/>
              <a:t> </a:t>
            </a:r>
            <a:r>
              <a:rPr lang="th-TH" sz="2400" b="1" dirty="0" err="1"/>
              <a:t>using</a:t>
            </a:r>
            <a:r>
              <a:rPr lang="th-TH" sz="2400" b="1" dirty="0"/>
              <a:t> </a:t>
            </a:r>
            <a:r>
              <a:rPr lang="th-TH" sz="2400" b="1" dirty="0" err="1"/>
              <a:t>speed</a:t>
            </a:r>
            <a:r>
              <a:rPr lang="th-TH" sz="2400" b="1" dirty="0"/>
              <a:t> [0]</a:t>
            </a:r>
            <a:r>
              <a:rPr lang="th-TH" sz="2400" b="1" dirty="0" err="1"/>
              <a:t>Kph</a:t>
            </a:r>
            <a:endParaRPr lang="th-TH" sz="2400" b="1" dirty="0"/>
          </a:p>
        </p:txBody>
      </p:sp>
    </p:spTree>
    <p:extLst>
      <p:ext uri="{BB962C8B-B14F-4D97-AF65-F5344CB8AC3E}">
        <p14:creationId xmlns:p14="http://schemas.microsoft.com/office/powerpoint/2010/main" val="7493596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4C46-9A6D-9152-4A75-63298E04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FD36E-D952-84A2-F54D-7DCA60121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- overloading constructor &amp; function</a:t>
            </a:r>
          </a:p>
          <a:p>
            <a:pPr marL="0" indent="0">
              <a:buNone/>
            </a:pPr>
            <a:r>
              <a:rPr lang="en-US" sz="4400" dirty="0"/>
              <a:t>- default parameter &amp; default initialization</a:t>
            </a:r>
          </a:p>
          <a:p>
            <a:pPr marL="0" indent="0">
              <a:buNone/>
            </a:pPr>
            <a:r>
              <a:rPr lang="en-US" sz="4400" dirty="0"/>
              <a:t>- pure virtual function &amp; abstract class</a:t>
            </a:r>
            <a:endParaRPr lang="th-TH" sz="4400" dirty="0"/>
          </a:p>
        </p:txBody>
      </p:sp>
    </p:spTree>
    <p:extLst>
      <p:ext uri="{BB962C8B-B14F-4D97-AF65-F5344CB8AC3E}">
        <p14:creationId xmlns:p14="http://schemas.microsoft.com/office/powerpoint/2010/main" val="2347945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EACF9-8943-CA03-FEE9-CF2EBCB63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3900" dirty="0"/>
              <a:t>LAB</a:t>
            </a:r>
            <a:endParaRPr lang="th-TH" sz="239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C385E4-7B89-6322-FB91-6B851CD2F4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93526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F674E80-CA75-610F-9E60-01BC94F2C9D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" y="1125634"/>
            <a:ext cx="4286250" cy="3971925"/>
          </a:xfr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C0F2498-5E6E-6768-B6DA-D8DAA530E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525" y="139959"/>
            <a:ext cx="2481855" cy="2299852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3CC1DB0E-7CB9-7054-DF47-2D302D74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492" y="3321843"/>
            <a:ext cx="2366217" cy="2192694"/>
          </a:xfrm>
          <a:prstGeom prst="rect">
            <a:avLst/>
          </a:prstGeom>
        </p:spPr>
      </p:pic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DE194A9-2F4E-E0D9-7EED-096D386936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05" y="1966992"/>
            <a:ext cx="2470367" cy="228920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978534-0E8C-4962-9209-5BDEC35750B8}"/>
              </a:ext>
            </a:extLst>
          </p:cNvPr>
          <p:cNvCxnSpPr/>
          <p:nvPr/>
        </p:nvCxnSpPr>
        <p:spPr>
          <a:xfrm>
            <a:off x="5131837" y="139959"/>
            <a:ext cx="0" cy="609289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1C1DC3-2A20-9C92-3882-9252534A63C1}"/>
              </a:ext>
            </a:extLst>
          </p:cNvPr>
          <p:cNvCxnSpPr>
            <a:stCxn id="5" idx="3"/>
            <a:endCxn id="11" idx="1"/>
          </p:cNvCxnSpPr>
          <p:nvPr/>
        </p:nvCxnSpPr>
        <p:spPr>
          <a:xfrm flipV="1">
            <a:off x="4444870" y="3111596"/>
            <a:ext cx="1373935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86E6A0-91E6-0284-9B86-7E6773E20488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444870" y="1289885"/>
            <a:ext cx="5106655" cy="18217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19A84C-681E-90BA-0726-928F7A6CD1BC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4444870" y="3111597"/>
            <a:ext cx="4819622" cy="13065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043056-72D4-B299-F5CD-4E9683FFFB6D}"/>
              </a:ext>
            </a:extLst>
          </p:cNvPr>
          <p:cNvCxnSpPr/>
          <p:nvPr/>
        </p:nvCxnSpPr>
        <p:spPr>
          <a:xfrm>
            <a:off x="9034943" y="31115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A11D1E-41F8-7480-9FE6-248A36A6EF48}"/>
              </a:ext>
            </a:extLst>
          </p:cNvPr>
          <p:cNvCxnSpPr/>
          <p:nvPr/>
        </p:nvCxnSpPr>
        <p:spPr>
          <a:xfrm flipH="1">
            <a:off x="9034943" y="31115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3AE887-2009-DEDE-A9A2-70D3C5A61444}"/>
              </a:ext>
            </a:extLst>
          </p:cNvPr>
          <p:cNvCxnSpPr/>
          <p:nvPr/>
        </p:nvCxnSpPr>
        <p:spPr>
          <a:xfrm>
            <a:off x="5763431" y="16934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80AADD6-1D45-BC75-405F-73556CB53841}"/>
              </a:ext>
            </a:extLst>
          </p:cNvPr>
          <p:cNvCxnSpPr/>
          <p:nvPr/>
        </p:nvCxnSpPr>
        <p:spPr>
          <a:xfrm flipH="1">
            <a:off x="5763431" y="16934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5769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145BFE86-376F-336C-50A0-D9CE32FA3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9238453" y="3398833"/>
            <a:ext cx="2648747" cy="2406842"/>
          </a:xfrm>
          <a:prstGeom prst="rect">
            <a:avLst/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753388AA-ABAD-C06F-2B66-D3658C363B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5844973" y="1867700"/>
            <a:ext cx="2618711" cy="2379549"/>
          </a:xfrm>
          <a:prstGeom prst="rect">
            <a:avLst/>
          </a:prstGeom>
        </p:spPr>
      </p:pic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F674E80-CA75-610F-9E60-01BC94F2C9D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" y="1125634"/>
            <a:ext cx="4286250" cy="3971925"/>
          </a:xfr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978534-0E8C-4962-9209-5BDEC35750B8}"/>
              </a:ext>
            </a:extLst>
          </p:cNvPr>
          <p:cNvCxnSpPr/>
          <p:nvPr/>
        </p:nvCxnSpPr>
        <p:spPr>
          <a:xfrm>
            <a:off x="5131837" y="139959"/>
            <a:ext cx="0" cy="609289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1C1DC3-2A20-9C92-3882-9252534A63C1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444870" y="3111596"/>
            <a:ext cx="1373935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86E6A0-91E6-0284-9B86-7E6773E20488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444870" y="1289885"/>
            <a:ext cx="5106655" cy="18217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19A84C-681E-90BA-0726-928F7A6CD1BC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444870" y="3111597"/>
            <a:ext cx="4819622" cy="13065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043056-72D4-B299-F5CD-4E9683FFFB6D}"/>
              </a:ext>
            </a:extLst>
          </p:cNvPr>
          <p:cNvCxnSpPr/>
          <p:nvPr/>
        </p:nvCxnSpPr>
        <p:spPr>
          <a:xfrm>
            <a:off x="9034943" y="31115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AA11D1E-41F8-7480-9FE6-248A36A6EF48}"/>
              </a:ext>
            </a:extLst>
          </p:cNvPr>
          <p:cNvCxnSpPr/>
          <p:nvPr/>
        </p:nvCxnSpPr>
        <p:spPr>
          <a:xfrm flipH="1">
            <a:off x="9034943" y="31115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3AE887-2009-DEDE-A9A2-70D3C5A61444}"/>
              </a:ext>
            </a:extLst>
          </p:cNvPr>
          <p:cNvCxnSpPr/>
          <p:nvPr/>
        </p:nvCxnSpPr>
        <p:spPr>
          <a:xfrm>
            <a:off x="5763431" y="1693495"/>
            <a:ext cx="2810312" cy="2613188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80AADD6-1D45-BC75-405F-73556CB53841}"/>
              </a:ext>
            </a:extLst>
          </p:cNvPr>
          <p:cNvCxnSpPr/>
          <p:nvPr/>
        </p:nvCxnSpPr>
        <p:spPr>
          <a:xfrm flipH="1">
            <a:off x="5763431" y="1693495"/>
            <a:ext cx="2726422" cy="2836199"/>
          </a:xfrm>
          <a:prstGeom prst="line">
            <a:avLst/>
          </a:prstGeom>
          <a:ln w="57150">
            <a:solidFill>
              <a:srgbClr val="F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18308767-D67C-1DDE-0B9B-1BB635D801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5"/>
          <a:stretch/>
        </p:blipFill>
        <p:spPr>
          <a:xfrm>
            <a:off x="9551525" y="145361"/>
            <a:ext cx="2519114" cy="228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73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ECBBF-BD99-60B6-DC32-6ACFE890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compiler select constructor</a:t>
            </a:r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7FE5DC-9F42-9E33-C474-9C2A2781A746}"/>
              </a:ext>
            </a:extLst>
          </p:cNvPr>
          <p:cNvSpPr txBox="1"/>
          <p:nvPr/>
        </p:nvSpPr>
        <p:spPr>
          <a:xfrm>
            <a:off x="1097280" y="2276935"/>
            <a:ext cx="10261413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Melancholy of 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Haruhi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Suzumiya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Nagaru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Tanigawa"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1200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"Spy x Family Part 1"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"Tatsuya Endo"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total_episode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length_per_episode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1440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23D43A-3156-93C9-7815-3E62E21DD64B}"/>
              </a:ext>
            </a:extLst>
          </p:cNvPr>
          <p:cNvSpPr txBox="1"/>
          <p:nvPr/>
        </p:nvSpPr>
        <p:spPr>
          <a:xfrm>
            <a:off x="1114086" y="4764947"/>
            <a:ext cx="503695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Yes! a1 has 4 parameter (</a:t>
            </a:r>
            <a:r>
              <a:rPr lang="en-US" sz="2800" dirty="0" err="1"/>
              <a:t>string,string,int,int</a:t>
            </a:r>
            <a:r>
              <a:rPr lang="en-US" sz="2800" dirty="0"/>
              <a:t>)</a:t>
            </a:r>
          </a:p>
          <a:p>
            <a:r>
              <a:rPr lang="en-US" sz="2800" dirty="0"/>
              <a:t>      a2 has 0 parameter (default constructor)</a:t>
            </a:r>
          </a:p>
          <a:p>
            <a:r>
              <a:rPr lang="en-US" sz="2800" dirty="0"/>
              <a:t>	this constructor is morphing!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31934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3561-AEB0-62EC-C855-6C69DF89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normal function (C)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5795-1131-A08B-F2D4-E39EED11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760" y="1845734"/>
            <a:ext cx="3504920" cy="4023360"/>
          </a:xfrm>
        </p:spPr>
        <p:txBody>
          <a:bodyPr>
            <a:normAutofit/>
          </a:bodyPr>
          <a:lstStyle/>
          <a:p>
            <a:r>
              <a:rPr lang="en-US" sz="4400" dirty="0"/>
              <a:t>- compile </a:t>
            </a:r>
            <a:r>
              <a:rPr lang="th-TH" sz="4400" dirty="0"/>
              <a:t>ผ่าน</a:t>
            </a:r>
            <a:endParaRPr lang="en-US" sz="4400" dirty="0"/>
          </a:p>
          <a:p>
            <a:endParaRPr lang="th-TH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8CAB6-4301-9A80-FB6F-A740942FF87D}"/>
              </a:ext>
            </a:extLst>
          </p:cNvPr>
          <p:cNvSpPr txBox="1"/>
          <p:nvPr/>
        </p:nvSpPr>
        <p:spPr>
          <a:xfrm>
            <a:off x="1097280" y="1981983"/>
            <a:ext cx="5496467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multiply_float_int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7DD10C-F84F-5EAE-FB31-CF35A8F322EC}"/>
              </a:ext>
            </a:extLst>
          </p:cNvPr>
          <p:cNvSpPr txBox="1"/>
          <p:nvPr/>
        </p:nvSpPr>
        <p:spPr>
          <a:xfrm>
            <a:off x="10039525" y="6488668"/>
            <a:ext cx="1990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5_2_</a:t>
            </a:r>
            <a:r>
              <a:rPr lang="th-TH" dirty="0" err="1"/>
              <a:t>about</a:t>
            </a:r>
            <a:r>
              <a:rPr lang="th-TH" dirty="0"/>
              <a:t>_c_</a:t>
            </a:r>
            <a:r>
              <a:rPr lang="th-TH" dirty="0" err="1"/>
              <a:t>compiler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83632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37B68-A2BD-993B-7095-37EFBBF0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this (in C)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677B6-E51F-481E-5654-CCA9D4D40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0" y="1980126"/>
            <a:ext cx="5492272" cy="2180813"/>
          </a:xfrm>
        </p:spPr>
        <p:txBody>
          <a:bodyPr>
            <a:normAutofit fontScale="92500"/>
          </a:bodyPr>
          <a:lstStyle/>
          <a:p>
            <a:r>
              <a:rPr lang="en-US" sz="2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conflicting types for 'multiply’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compile error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same name function (C)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- function </a:t>
            </a:r>
            <a:r>
              <a:rPr lang="th-TH" sz="3600" b="1" dirty="0">
                <a:solidFill>
                  <a:srgbClr val="FF0000"/>
                </a:solidFill>
                <a:latin typeface="Consolas" panose="020B0609020204030204" pitchFamily="49" charset="0"/>
              </a:rPr>
              <a:t>ชื่อซ้ำกัน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(C)</a:t>
            </a:r>
          </a:p>
          <a:p>
            <a:endParaRPr lang="th-TH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B8E693-FD55-0DF9-761A-881FB08C33C8}"/>
              </a:ext>
            </a:extLst>
          </p:cNvPr>
          <p:cNvSpPr txBox="1"/>
          <p:nvPr/>
        </p:nvSpPr>
        <p:spPr>
          <a:xfrm>
            <a:off x="1097280" y="2033168"/>
            <a:ext cx="4229729" cy="3970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C5A3C5-0AC9-15B7-31CF-C0E9A82EC68C}"/>
              </a:ext>
            </a:extLst>
          </p:cNvPr>
          <p:cNvSpPr txBox="1"/>
          <p:nvPr/>
        </p:nvSpPr>
        <p:spPr>
          <a:xfrm>
            <a:off x="6126479" y="4403706"/>
            <a:ext cx="5123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Interesting Question is / </a:t>
            </a:r>
            <a:r>
              <a:rPr lang="th-TH" sz="3600" dirty="0"/>
              <a:t>คำถามคือ</a:t>
            </a:r>
            <a:endParaRPr lang="en-US" sz="3600" dirty="0"/>
          </a:p>
          <a:p>
            <a:pPr marL="285750" indent="-285750">
              <a:buFontTx/>
              <a:buChar char="-"/>
            </a:pPr>
            <a:r>
              <a:rPr lang="en-US" sz="3600" dirty="0"/>
              <a:t>are these all the same function?</a:t>
            </a:r>
          </a:p>
          <a:p>
            <a:pPr marL="285750" indent="-285750">
              <a:buFontTx/>
              <a:buChar char="-"/>
            </a:pPr>
            <a:r>
              <a:rPr lang="th-TH" sz="3600" dirty="0"/>
              <a:t>ทั้งหมดนี้คือฟังก์ชันเดียวกันหรือไม่</a:t>
            </a:r>
            <a:r>
              <a:rPr lang="en-US" sz="3600" dirty="0"/>
              <a:t>?</a:t>
            </a:r>
          </a:p>
          <a:p>
            <a:endParaRPr lang="th-TH" sz="3600" dirty="0"/>
          </a:p>
        </p:txBody>
      </p:sp>
    </p:spTree>
    <p:extLst>
      <p:ext uri="{BB962C8B-B14F-4D97-AF65-F5344CB8AC3E}">
        <p14:creationId xmlns:p14="http://schemas.microsoft.com/office/powerpoint/2010/main" val="594959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83C83C-2931-6712-C4F6-BE9A64AF497B}"/>
              </a:ext>
            </a:extLst>
          </p:cNvPr>
          <p:cNvSpPr txBox="1"/>
          <p:nvPr/>
        </p:nvSpPr>
        <p:spPr>
          <a:xfrm>
            <a:off x="690695" y="1034878"/>
            <a:ext cx="4594369" cy="43704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42284-AF24-A236-11B1-69758671584F}"/>
              </a:ext>
            </a:extLst>
          </p:cNvPr>
          <p:cNvSpPr txBox="1"/>
          <p:nvPr/>
        </p:nvSpPr>
        <p:spPr>
          <a:xfrm>
            <a:off x="5960238" y="2453752"/>
            <a:ext cx="49103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In the terms of purpose : Yes</a:t>
            </a:r>
          </a:p>
          <a:p>
            <a:r>
              <a:rPr lang="th-TH" sz="4000" dirty="0"/>
              <a:t>ในแง่ของจุดประสงค์การใช้งาน </a:t>
            </a:r>
            <a:r>
              <a:rPr lang="en-US" sz="4000" dirty="0"/>
              <a:t>: </a:t>
            </a:r>
            <a:r>
              <a:rPr lang="th-TH" sz="4000" dirty="0"/>
              <a:t>ใช่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F75DCB-0368-4AE2-432D-878828C7BFB9}"/>
              </a:ext>
            </a:extLst>
          </p:cNvPr>
          <p:cNvSpPr txBox="1"/>
          <p:nvPr/>
        </p:nvSpPr>
        <p:spPr>
          <a:xfrm>
            <a:off x="5960238" y="514760"/>
            <a:ext cx="55410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are these all the same function?</a:t>
            </a:r>
          </a:p>
          <a:p>
            <a:r>
              <a:rPr lang="th-TH" sz="4000" dirty="0"/>
              <a:t>ทั้งหมดนี้คือฟังก์ชันเดียวกันหรือไม่</a:t>
            </a:r>
            <a:r>
              <a:rPr lang="en-US" sz="4000" dirty="0"/>
              <a:t>?</a:t>
            </a:r>
          </a:p>
          <a:p>
            <a:endParaRPr lang="th-TH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B22A99-9819-53D2-9F06-F30C56A919F6}"/>
              </a:ext>
            </a:extLst>
          </p:cNvPr>
          <p:cNvSpPr txBox="1"/>
          <p:nvPr/>
        </p:nvSpPr>
        <p:spPr>
          <a:xfrm>
            <a:off x="5916718" y="4249806"/>
            <a:ext cx="62087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In the terms of mechanism : Not at all!</a:t>
            </a:r>
          </a:p>
          <a:p>
            <a:r>
              <a:rPr lang="th-TH" sz="4000" dirty="0"/>
              <a:t>ในแง่ของหลักการทำงาน </a:t>
            </a:r>
            <a:r>
              <a:rPr lang="en-US" sz="4000" dirty="0"/>
              <a:t>: </a:t>
            </a:r>
            <a:r>
              <a:rPr lang="th-TH" sz="4000" dirty="0"/>
              <a:t>ไม่มีทางแน่นอน</a:t>
            </a:r>
            <a:r>
              <a:rPr lang="en-US" sz="4000" dirty="0"/>
              <a:t>!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366902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9CDEE-3728-6664-EF72-8BDE7DEE6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21412"/>
          </a:xfrm>
        </p:spPr>
        <p:txBody>
          <a:bodyPr/>
          <a:lstStyle/>
          <a:p>
            <a:r>
              <a:rPr lang="en-US" dirty="0"/>
              <a:t>Overloading  function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4EE8C-E397-18AB-BA5A-6A59A4DD5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6083" y="1845734"/>
            <a:ext cx="4454556" cy="4320174"/>
          </a:xfrm>
        </p:spPr>
        <p:txBody>
          <a:bodyPr>
            <a:normAutofit/>
          </a:bodyPr>
          <a:lstStyle/>
          <a:p>
            <a:r>
              <a:rPr lang="en-US" sz="3600" dirty="0"/>
              <a:t>- same name function but difference parameter can be defined as difference function</a:t>
            </a:r>
          </a:p>
          <a:p>
            <a:endParaRPr lang="en-US" sz="3600" dirty="0"/>
          </a:p>
          <a:p>
            <a:r>
              <a:rPr lang="en-US" sz="3600" dirty="0"/>
              <a:t>- </a:t>
            </a:r>
            <a:r>
              <a:rPr lang="th-TH" sz="3600" dirty="0"/>
              <a:t>ฟังก์ชันที่มีชื่อหมือนก</a:t>
            </a:r>
            <a:r>
              <a:rPr lang="th-TH" sz="3600" dirty="0" err="1"/>
              <a:t>ัน</a:t>
            </a:r>
            <a:r>
              <a:rPr lang="th-TH" sz="3600" dirty="0"/>
              <a:t>แต่รับ </a:t>
            </a:r>
            <a:r>
              <a:rPr lang="en-US" sz="3600" dirty="0"/>
              <a:t>parameter </a:t>
            </a:r>
            <a:r>
              <a:rPr lang="th-TH" sz="3600" dirty="0"/>
              <a:t>ไม่เหมือนกันสามารถมองเป็นคนละฟังก์ชันได้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828B6-F879-EC73-F525-412FF9B941AB}"/>
              </a:ext>
            </a:extLst>
          </p:cNvPr>
          <p:cNvSpPr txBox="1"/>
          <p:nvPr/>
        </p:nvSpPr>
        <p:spPr>
          <a:xfrm>
            <a:off x="522214" y="1456757"/>
            <a:ext cx="6094602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int,float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float,int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24F3B2-4223-E4FC-0F17-2B41D1A07052}"/>
              </a:ext>
            </a:extLst>
          </p:cNvPr>
          <p:cNvSpPr txBox="1"/>
          <p:nvPr/>
        </p:nvSpPr>
        <p:spPr>
          <a:xfrm>
            <a:off x="9834414" y="6506812"/>
            <a:ext cx="2128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/>
              <a:t>5_3_</a:t>
            </a:r>
            <a:r>
              <a:rPr lang="th-TH" dirty="0" err="1"/>
              <a:t>overiding</a:t>
            </a:r>
            <a:r>
              <a:rPr lang="th-TH" dirty="0"/>
              <a:t>_</a:t>
            </a:r>
            <a:r>
              <a:rPr lang="th-TH" dirty="0" err="1"/>
              <a:t>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2205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4C91DC-5DA8-E8F2-5567-3ED9E46F822F}"/>
              </a:ext>
            </a:extLst>
          </p:cNvPr>
          <p:cNvSpPr txBox="1"/>
          <p:nvPr/>
        </p:nvSpPr>
        <p:spPr>
          <a:xfrm>
            <a:off x="5680046" y="1339312"/>
            <a:ext cx="6339980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multiply_int_float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multiply_float_int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D3A563-43F1-3487-2C07-820A6EBE07D5}"/>
              </a:ext>
            </a:extLst>
          </p:cNvPr>
          <p:cNvSpPr txBox="1"/>
          <p:nvPr/>
        </p:nvSpPr>
        <p:spPr>
          <a:xfrm>
            <a:off x="145409" y="1339312"/>
            <a:ext cx="5534637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int,float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multiply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"multiply(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float,int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 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DBB7E-D5E0-B21C-684A-2FAC898544CD}"/>
              </a:ext>
            </a:extLst>
          </p:cNvPr>
          <p:cNvSpPr txBox="1"/>
          <p:nvPr/>
        </p:nvSpPr>
        <p:spPr>
          <a:xfrm>
            <a:off x="7311355" y="3171039"/>
            <a:ext cx="307736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Result :</a:t>
            </a:r>
            <a:endParaRPr lang="th-TH" sz="2800" dirty="0"/>
          </a:p>
          <a:p>
            <a:r>
              <a:rPr lang="th-TH" sz="2800" dirty="0"/>
              <a:t>2</a:t>
            </a:r>
          </a:p>
          <a:p>
            <a:r>
              <a:rPr lang="th-TH" sz="2800" dirty="0"/>
              <a:t>4.000000</a:t>
            </a:r>
          </a:p>
          <a:p>
            <a:r>
              <a:rPr lang="th-TH" sz="2800" dirty="0"/>
              <a:t>6.000000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int</a:t>
            </a:r>
            <a:r>
              <a:rPr lang="th-TH" sz="2800" dirty="0"/>
              <a:t>,</a:t>
            </a:r>
            <a:r>
              <a:rPr lang="th-TH" sz="2800" dirty="0" err="1"/>
              <a:t>int</a:t>
            </a:r>
            <a:r>
              <a:rPr lang="th-TH" sz="2800" dirty="0"/>
              <a:t>) : 8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int</a:t>
            </a:r>
            <a:r>
              <a:rPr lang="th-TH" sz="2800" dirty="0"/>
              <a:t>,</a:t>
            </a:r>
            <a:r>
              <a:rPr lang="th-TH" sz="2800" dirty="0" err="1"/>
              <a:t>float</a:t>
            </a:r>
            <a:r>
              <a:rPr lang="th-TH" sz="2800" dirty="0"/>
              <a:t>) : 10</a:t>
            </a:r>
          </a:p>
          <a:p>
            <a:r>
              <a:rPr lang="th-TH" sz="2800" dirty="0" err="1"/>
              <a:t>multiply</a:t>
            </a:r>
            <a:r>
              <a:rPr lang="th-TH" sz="2800" dirty="0"/>
              <a:t>(</a:t>
            </a:r>
            <a:r>
              <a:rPr lang="th-TH" sz="2800" dirty="0" err="1"/>
              <a:t>float</a:t>
            </a:r>
            <a:r>
              <a:rPr lang="th-TH" sz="2800" dirty="0"/>
              <a:t>,</a:t>
            </a:r>
            <a:r>
              <a:rPr lang="th-TH" sz="2800" dirty="0" err="1"/>
              <a:t>int</a:t>
            </a:r>
            <a:r>
              <a:rPr lang="th-TH" sz="2800" dirty="0"/>
              <a:t>) : 12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1B634C-0101-B06E-1001-3231C6092BD0}"/>
              </a:ext>
            </a:extLst>
          </p:cNvPr>
          <p:cNvCxnSpPr/>
          <p:nvPr/>
        </p:nvCxnSpPr>
        <p:spPr>
          <a:xfrm flipH="1" flipV="1">
            <a:off x="3665989" y="1543575"/>
            <a:ext cx="2558642" cy="805343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C71532-2473-35F0-939D-0E41FDEFAFFE}"/>
              </a:ext>
            </a:extLst>
          </p:cNvPr>
          <p:cNvCxnSpPr/>
          <p:nvPr/>
        </p:nvCxnSpPr>
        <p:spPr>
          <a:xfrm flipH="1">
            <a:off x="4160939" y="2608977"/>
            <a:ext cx="2063692" cy="562062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35A3F9-3DAC-ABF2-B421-E718E1E59455}"/>
              </a:ext>
            </a:extLst>
          </p:cNvPr>
          <p:cNvCxnSpPr/>
          <p:nvPr/>
        </p:nvCxnSpPr>
        <p:spPr>
          <a:xfrm flipH="1">
            <a:off x="4160939" y="2890008"/>
            <a:ext cx="2063692" cy="1925273"/>
          </a:xfrm>
          <a:prstGeom prst="straightConnector1">
            <a:avLst/>
          </a:prstGeom>
          <a:ln w="57150">
            <a:solidFill>
              <a:srgbClr val="F6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8A24D6-031B-439B-ACE9-0CA50AD4538C}"/>
              </a:ext>
            </a:extLst>
          </p:cNvPr>
          <p:cNvSpPr txBox="1"/>
          <p:nvPr/>
        </p:nvSpPr>
        <p:spPr>
          <a:xfrm>
            <a:off x="385894" y="444279"/>
            <a:ext cx="52020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Selection function by parameter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125779618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3448</TotalTime>
  <Words>3617</Words>
  <Application>Microsoft Office PowerPoint</Application>
  <PresentationFormat>Widescreen</PresentationFormat>
  <Paragraphs>462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Consolas</vt:lpstr>
      <vt:lpstr>Calibri</vt:lpstr>
      <vt:lpstr>TH Sarabun New</vt:lpstr>
      <vt:lpstr>Retrospect</vt:lpstr>
      <vt:lpstr>OOP &amp; data struct  5. Polymorphism &amp; abstraction</vt:lpstr>
      <vt:lpstr>Polymorphism</vt:lpstr>
      <vt:lpstr>Back to constructor</vt:lpstr>
      <vt:lpstr>How compiler select constructor</vt:lpstr>
      <vt:lpstr>What about normal function (C)</vt:lpstr>
      <vt:lpstr>How about this (in C)</vt:lpstr>
      <vt:lpstr>PowerPoint Presentation</vt:lpstr>
      <vt:lpstr>Overloading  function</vt:lpstr>
      <vt:lpstr>PowerPoint Presentation</vt:lpstr>
      <vt:lpstr>No except for method in class</vt:lpstr>
      <vt:lpstr>PowerPoint Presentation</vt:lpstr>
      <vt:lpstr>Overloading method</vt:lpstr>
      <vt:lpstr>Overload can call another overload inside</vt:lpstr>
      <vt:lpstr>PowerPoint Presentation</vt:lpstr>
      <vt:lpstr>Default parameter &amp; Default initialization</vt:lpstr>
      <vt:lpstr>Default initialization</vt:lpstr>
      <vt:lpstr>Default initialization</vt:lpstr>
      <vt:lpstr>Default parameter</vt:lpstr>
      <vt:lpstr>Default parameter</vt:lpstr>
      <vt:lpstr>PowerPoint Presentation</vt:lpstr>
      <vt:lpstr>Default parameter</vt:lpstr>
      <vt:lpstr>PowerPoint Presentation</vt:lpstr>
      <vt:lpstr>Warning redundant with origin method</vt:lpstr>
      <vt:lpstr>Another example</vt:lpstr>
      <vt:lpstr>Quiz</vt:lpstr>
      <vt:lpstr>Abstract class (Abstraction)</vt:lpstr>
      <vt:lpstr>Pure virtual function</vt:lpstr>
      <vt:lpstr>Pure virtual function syntax</vt:lpstr>
      <vt:lpstr>PowerPoint Presentation</vt:lpstr>
      <vt:lpstr>Why we want abstract class</vt:lpstr>
      <vt:lpstr>Another example</vt:lpstr>
      <vt:lpstr>Another example</vt:lpstr>
      <vt:lpstr>PowerPoint Presentation</vt:lpstr>
      <vt:lpstr>conclude</vt:lpstr>
      <vt:lpstr>LAB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&amp; data struct  1.introduction</dc:title>
  <dc:creator>Somsin Thongkrairat</dc:creator>
  <cp:lastModifiedBy>Somsin Thongkrairat</cp:lastModifiedBy>
  <cp:revision>217</cp:revision>
  <dcterms:created xsi:type="dcterms:W3CDTF">2022-12-25T05:12:11Z</dcterms:created>
  <dcterms:modified xsi:type="dcterms:W3CDTF">2023-02-06T14:25:58Z</dcterms:modified>
</cp:coreProperties>
</file>

<file path=docProps/thumbnail.jpeg>
</file>